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84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1295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25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86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59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14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3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3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98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0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691109-F4F8-4597-962C-A4F4B7960636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31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A42F49B-DBAF-A685-F851-D885E16CF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648855"/>
            <a:ext cx="8915399" cy="2262781"/>
          </a:xfrm>
        </p:spPr>
        <p:txBody>
          <a:bodyPr/>
          <a:lstStyle/>
          <a:p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Problemelor</a:t>
            </a:r>
            <a:r>
              <a:rPr lang="en-US" dirty="0"/>
              <a:t> </a:t>
            </a:r>
            <a:r>
              <a:rPr lang="en-US" dirty="0" err="1"/>
              <a:t>Dentare</a:t>
            </a:r>
            <a:endParaRPr lang="en-US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1DA15ECB-7D60-862B-EF57-7A756F643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4584" y="4457321"/>
            <a:ext cx="10331780" cy="1407770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/>
              <a:t>				</a:t>
            </a:r>
            <a:r>
              <a:rPr lang="en-US" sz="2500" dirty="0"/>
              <a:t>		</a:t>
            </a:r>
            <a:r>
              <a:rPr lang="en-US" sz="2300" dirty="0"/>
              <a:t>	Team members </a:t>
            </a:r>
          </a:p>
          <a:p>
            <a:pPr algn="r"/>
            <a:r>
              <a:rPr lang="en-US" sz="2300" dirty="0" err="1"/>
              <a:t>Hotca</a:t>
            </a:r>
            <a:r>
              <a:rPr lang="en-US" sz="2300" dirty="0"/>
              <a:t> Diana, 234/1, email: dianahotca10@gmail.com </a:t>
            </a:r>
          </a:p>
          <a:p>
            <a:pPr algn="r"/>
            <a:r>
              <a:rPr lang="en-US" sz="2300" dirty="0" err="1"/>
              <a:t>Ifrim</a:t>
            </a:r>
            <a:r>
              <a:rPr lang="en-US" sz="2300" dirty="0"/>
              <a:t> </a:t>
            </a:r>
            <a:r>
              <a:rPr lang="en-US" sz="2300" dirty="0" err="1"/>
              <a:t>Gianina</a:t>
            </a:r>
            <a:r>
              <a:rPr lang="en-US" sz="2300" dirty="0"/>
              <a:t>, 234/1, email: gcifrim1@gmail.com </a:t>
            </a:r>
          </a:p>
          <a:p>
            <a:pPr algn="r"/>
            <a:r>
              <a:rPr lang="en-US" sz="2300" dirty="0" err="1"/>
              <a:t>Ionita</a:t>
            </a:r>
            <a:r>
              <a:rPr lang="en-US" sz="2300" dirty="0"/>
              <a:t> </a:t>
            </a:r>
            <a:r>
              <a:rPr lang="en-US" sz="2300" dirty="0" err="1"/>
              <a:t>Catalin</a:t>
            </a:r>
            <a:r>
              <a:rPr lang="en-US" sz="2300" dirty="0"/>
              <a:t>, 234/1, email: catalin.ionita004@gmail.com</a:t>
            </a:r>
          </a:p>
        </p:txBody>
      </p:sp>
    </p:spTree>
    <p:extLst>
      <p:ext uri="{BB962C8B-B14F-4D97-AF65-F5344CB8AC3E}">
        <p14:creationId xmlns:p14="http://schemas.microsoft.com/office/powerpoint/2010/main" val="4096946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34DA7032-CF69-B863-6097-1F71654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76945"/>
            <a:ext cx="10353762" cy="970450"/>
          </a:xfrm>
        </p:spPr>
        <p:txBody>
          <a:bodyPr/>
          <a:lstStyle/>
          <a:p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multumim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3577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C26FA22-2BF6-92C0-568C-59302E7E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contribui</a:t>
            </a:r>
            <a:r>
              <a:rPr lang="en-US" dirty="0"/>
              <a:t> </a:t>
            </a:r>
            <a:r>
              <a:rPr lang="en-US" dirty="0" err="1"/>
              <a:t>Inteligenta</a:t>
            </a:r>
            <a:r>
              <a:rPr lang="en-US" dirty="0"/>
              <a:t> </a:t>
            </a:r>
            <a:r>
              <a:rPr lang="en-US" dirty="0" err="1"/>
              <a:t>Artificiala</a:t>
            </a:r>
            <a:r>
              <a:rPr lang="en-US" dirty="0"/>
              <a:t> in </a:t>
            </a:r>
            <a:r>
              <a:rPr lang="en-US" dirty="0" err="1"/>
              <a:t>segmentul</a:t>
            </a:r>
            <a:r>
              <a:rPr lang="en-US" dirty="0"/>
              <a:t> medical?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2F29D7F-5142-DE9B-9122-F03EC628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64101"/>
            <a:ext cx="10353762" cy="4058751"/>
          </a:xfrm>
        </p:spPr>
        <p:txBody>
          <a:bodyPr/>
          <a:lstStyle/>
          <a:p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Utilizarea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inteligenței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artificiale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este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în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plină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dezvoltare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în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sectorul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tehnologic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și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a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devenit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un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subiect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foarte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apreciat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în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multe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colțuri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ale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lumii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noastre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digitale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Astfel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un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nou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tip de "medic" a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intrat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în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sala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de examen,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dar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fără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a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avea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momentan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vreun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nume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Inteligența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artificială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și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-a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creat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deja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propriul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drum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prin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spitalele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din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întreaga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lume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 </a:t>
            </a:r>
          </a:p>
          <a:p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Futuristul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medical,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Bertalan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Meskó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a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numit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Inteligența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Artificială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“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Stetoscopul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secolului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XXI”,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iar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evaluarea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făcută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de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aceasta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se pare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că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este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chiar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mai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exactă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decât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se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aștepta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7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9997167-F829-FFBF-881C-62545761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70" y="544662"/>
            <a:ext cx="9816859" cy="976312"/>
          </a:xfrm>
        </p:spPr>
        <p:txBody>
          <a:bodyPr>
            <a:noAutofit/>
          </a:bodyPr>
          <a:lstStyle/>
          <a:p>
            <a:r>
              <a:rPr lang="en-US" sz="3600" dirty="0"/>
              <a:t>Cum </a:t>
            </a:r>
            <a:r>
              <a:rPr lang="en-US" sz="3600" dirty="0" err="1"/>
              <a:t>poate</a:t>
            </a:r>
            <a:r>
              <a:rPr lang="en-US" sz="3600" dirty="0"/>
              <a:t> </a:t>
            </a:r>
            <a:r>
              <a:rPr lang="en-US" sz="3600" dirty="0" err="1"/>
              <a:t>contribui</a:t>
            </a:r>
            <a:r>
              <a:rPr lang="en-US" sz="3600" dirty="0"/>
              <a:t> </a:t>
            </a:r>
            <a:r>
              <a:rPr lang="en-US" sz="3600" dirty="0" err="1"/>
              <a:t>Inteligenta</a:t>
            </a:r>
            <a:r>
              <a:rPr lang="en-US" sz="3600" dirty="0"/>
              <a:t> </a:t>
            </a:r>
            <a:r>
              <a:rPr lang="en-US" sz="3600" dirty="0" err="1"/>
              <a:t>Artificiala</a:t>
            </a:r>
            <a:r>
              <a:rPr lang="en-US" sz="3600" dirty="0"/>
              <a:t> in </a:t>
            </a:r>
            <a:r>
              <a:rPr lang="en-US" sz="3600" dirty="0" err="1"/>
              <a:t>detectarea</a:t>
            </a:r>
            <a:r>
              <a:rPr lang="en-US" sz="3600" dirty="0"/>
              <a:t> </a:t>
            </a:r>
            <a:r>
              <a:rPr lang="en-US" sz="3600" dirty="0" err="1"/>
              <a:t>problemelor</a:t>
            </a:r>
            <a:r>
              <a:rPr lang="en-US" sz="3600" dirty="0"/>
              <a:t> </a:t>
            </a:r>
            <a:r>
              <a:rPr lang="en-US" sz="3600" dirty="0" err="1"/>
              <a:t>dentare</a:t>
            </a:r>
            <a:r>
              <a:rPr lang="en-US" sz="3600" dirty="0"/>
              <a:t>? </a:t>
            </a: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FE37B55-798B-6214-E71C-413AE5FC7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3849" y="2050902"/>
            <a:ext cx="5112590" cy="4262436"/>
          </a:xfrm>
        </p:spPr>
        <p:txBody>
          <a:bodyPr>
            <a:no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Interpretarea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radiografiilor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si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planificarea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corecta</a:t>
            </a:r>
            <a:r>
              <a:rPr lang="en-US" b="0" i="0" dirty="0">
                <a:solidFill>
                  <a:schemeClr val="tx1"/>
                </a:solidFill>
                <a:effectLst/>
              </a:rPr>
              <a:t> a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tratamentului</a:t>
            </a:r>
            <a:r>
              <a:rPr lang="en-US" b="0" i="0" dirty="0">
                <a:solidFill>
                  <a:schemeClr val="tx1"/>
                </a:solidFill>
                <a:effectLst/>
              </a:rPr>
              <a:t> sunt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unele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dintre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cele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mai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importante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abilitati</a:t>
            </a:r>
            <a:r>
              <a:rPr lang="en-US" b="0" i="0" dirty="0">
                <a:solidFill>
                  <a:schemeClr val="tx1"/>
                </a:solidFill>
                <a:effectLst/>
              </a:rPr>
              <a:t> pe care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trebuie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sa</a:t>
            </a:r>
            <a:r>
              <a:rPr lang="en-US" b="0" i="0" dirty="0">
                <a:solidFill>
                  <a:schemeClr val="tx1"/>
                </a:solidFill>
                <a:effectLst/>
              </a:rPr>
              <a:t> le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stapaneasca</a:t>
            </a:r>
            <a:r>
              <a:rPr lang="en-US" b="0" i="0" dirty="0">
                <a:solidFill>
                  <a:schemeClr val="tx1"/>
                </a:solidFill>
                <a:effectLst/>
              </a:rPr>
              <a:t> un medic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stomatolog</a:t>
            </a:r>
            <a:r>
              <a:rPr lang="en-US" b="0" i="0" dirty="0">
                <a:solidFill>
                  <a:schemeClr val="tx1"/>
                </a:solidFill>
                <a:effectLst/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</a:rPr>
              <a:t>Si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totusi</a:t>
            </a:r>
            <a:r>
              <a:rPr lang="en-US" b="0" i="0" dirty="0">
                <a:solidFill>
                  <a:schemeClr val="tx1"/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ele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raman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unele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dintre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cele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mai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dificile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de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dezvoltat</a:t>
            </a:r>
            <a:r>
              <a:rPr lang="en-US" b="0" i="0" dirty="0">
                <a:solidFill>
                  <a:schemeClr val="tx1"/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mai</a:t>
            </a:r>
            <a:r>
              <a:rPr lang="en-US" b="0" i="0" dirty="0">
                <a:solidFill>
                  <a:schemeClr val="tx1"/>
                </a:solidFill>
                <a:effectLst/>
              </a:rPr>
              <a:t> ales ca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multe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dintre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imagini</a:t>
            </a:r>
            <a:r>
              <a:rPr lang="en-US" b="0" i="0" dirty="0">
                <a:solidFill>
                  <a:schemeClr val="tx1"/>
                </a:solidFill>
                <a:effectLst/>
              </a:rPr>
              <a:t> nu sunt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clar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vizibile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cu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ochiul</a:t>
            </a:r>
            <a:r>
              <a:rPr lang="en-US" b="0" i="0" dirty="0">
                <a:solidFill>
                  <a:schemeClr val="tx1"/>
                </a:solidFill>
                <a:effectLst/>
              </a:rPr>
              <a:t> liber. </a:t>
            </a: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aceea</a:t>
            </a:r>
            <a:r>
              <a:rPr lang="en-US" b="0" i="0" dirty="0">
                <a:solidFill>
                  <a:schemeClr val="tx1"/>
                </a:solidFill>
                <a:effectLst/>
              </a:rPr>
              <a:t>, AI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poate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fi de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folos</a:t>
            </a:r>
            <a:r>
              <a:rPr lang="en-US" b="0" i="0" dirty="0">
                <a:solidFill>
                  <a:schemeClr val="tx1"/>
                </a:solidFill>
                <a:effectLst/>
              </a:rPr>
              <a:t> in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detectarea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problemelor</a:t>
            </a:r>
            <a:r>
              <a:rPr lang="en-US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dentare</a:t>
            </a:r>
            <a:r>
              <a:rPr lang="en-US" b="0" i="0" dirty="0">
                <a:solidFill>
                  <a:schemeClr val="tx1"/>
                </a:solidFill>
                <a:effectLst/>
              </a:rPr>
              <a:t>.</a:t>
            </a:r>
          </a:p>
          <a:p>
            <a:endParaRPr lang="en-US" dirty="0">
              <a:solidFill>
                <a:srgbClr val="222222"/>
              </a:solidFill>
            </a:endParaRPr>
          </a:p>
          <a:p>
            <a:r>
              <a:rPr lang="en-US" sz="1600" b="1" dirty="0"/>
              <a:t>Ce </a:t>
            </a:r>
            <a:r>
              <a:rPr lang="en-US" sz="1600" b="1" dirty="0" err="1"/>
              <a:t>isi</a:t>
            </a:r>
            <a:r>
              <a:rPr lang="en-US" sz="1600" b="1" dirty="0"/>
              <a:t> </a:t>
            </a:r>
            <a:r>
              <a:rPr lang="en-US" sz="1600" b="1" dirty="0" err="1"/>
              <a:t>propune</a:t>
            </a:r>
            <a:r>
              <a:rPr lang="en-US" sz="1600" b="1" dirty="0"/>
              <a:t> </a:t>
            </a:r>
            <a:r>
              <a:rPr lang="en-US" sz="1600" b="1" dirty="0" err="1"/>
              <a:t>aplicatia</a:t>
            </a:r>
            <a:r>
              <a:rPr lang="en-US" sz="1600" b="1" dirty="0"/>
              <a:t> </a:t>
            </a:r>
            <a:r>
              <a:rPr lang="en-US" sz="1600" b="1" dirty="0" err="1"/>
              <a:t>noastra</a:t>
            </a:r>
            <a:r>
              <a:rPr lang="en-US" sz="1600" b="1" dirty="0"/>
              <a:t> </a:t>
            </a:r>
            <a:r>
              <a:rPr lang="en-US" sz="1600" b="1" dirty="0" err="1"/>
              <a:t>sa</a:t>
            </a:r>
            <a:r>
              <a:rPr lang="en-US" sz="1600" b="1" dirty="0"/>
              <a:t> </a:t>
            </a:r>
            <a:r>
              <a:rPr lang="en-US" sz="1600" b="1" dirty="0" err="1"/>
              <a:t>faca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Construirea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model care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identifica</a:t>
            </a:r>
            <a:r>
              <a:rPr lang="en-US" dirty="0"/>
              <a:t> index-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dintelui</a:t>
            </a:r>
            <a:r>
              <a:rPr lang="en-US" dirty="0"/>
              <a:t> - </a:t>
            </a:r>
            <a:r>
              <a:rPr lang="en-US" dirty="0" err="1"/>
              <a:t>clasificare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Construirea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model care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restaurarile</a:t>
            </a:r>
            <a:r>
              <a:rPr lang="en-US" dirty="0"/>
              <a:t>, </a:t>
            </a:r>
            <a:r>
              <a:rPr lang="en-US" dirty="0" err="1"/>
              <a:t>tratamentele</a:t>
            </a:r>
            <a:r>
              <a:rPr lang="en-US" dirty="0"/>
              <a:t> </a:t>
            </a:r>
            <a:r>
              <a:rPr lang="en-US" dirty="0" err="1"/>
              <a:t>endodontice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implanturile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-o </a:t>
            </a:r>
            <a:r>
              <a:rPr lang="en-US" dirty="0" err="1"/>
              <a:t>radiografie</a:t>
            </a:r>
            <a:r>
              <a:rPr lang="en-US" dirty="0"/>
              <a:t> </a:t>
            </a:r>
            <a:r>
              <a:rPr lang="en-US" dirty="0" err="1"/>
              <a:t>dentara</a:t>
            </a:r>
            <a:r>
              <a:rPr lang="en-US" dirty="0"/>
              <a:t> – </a:t>
            </a:r>
            <a:r>
              <a:rPr lang="en-US" dirty="0" err="1"/>
              <a:t>detectie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2D023891-EED9-48B9-2DB6-66B272CAD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30" y="2516109"/>
            <a:ext cx="5891105" cy="33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3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94A1957-C325-4033-ED42-6211F89CD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249" y="257601"/>
            <a:ext cx="5731502" cy="97631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Cum </a:t>
            </a:r>
            <a:r>
              <a:rPr lang="en-US" sz="3600" dirty="0" err="1"/>
              <a:t>functioneaza</a:t>
            </a:r>
            <a:r>
              <a:rPr lang="en-US" sz="3600" dirty="0"/>
              <a:t> </a:t>
            </a:r>
            <a:r>
              <a:rPr lang="en-US" sz="3600" dirty="0" err="1"/>
              <a:t>aplicatia</a:t>
            </a:r>
            <a:endParaRPr lang="en-US" sz="3600" dirty="0"/>
          </a:p>
        </p:txBody>
      </p:sp>
      <p:pic>
        <p:nvPicPr>
          <p:cNvPr id="10" name="Substituent conținut 9">
            <a:extLst>
              <a:ext uri="{FF2B5EF4-FFF2-40B4-BE49-F238E27FC236}">
                <a16:creationId xmlns:a16="http://schemas.microsoft.com/office/drawing/2014/main" id="{CA607A6F-5E63-7664-8618-792623DB8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76" y="3265133"/>
            <a:ext cx="5181600" cy="3324497"/>
          </a:xfrm>
        </p:spPr>
      </p:pic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932B6BA-2E72-F2C3-47D2-BCF8FF8B8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751" y="1457861"/>
            <a:ext cx="10972800" cy="1005404"/>
          </a:xfrm>
        </p:spPr>
        <p:txBody>
          <a:bodyPr>
            <a:norm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Aplicatia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noastra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detecteaza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problemele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dentare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reprezentate</a:t>
            </a:r>
            <a:r>
              <a:rPr lang="en-US" sz="1600" dirty="0">
                <a:solidFill>
                  <a:schemeClr val="tx1"/>
                </a:solidFill>
              </a:rPr>
              <a:t> de zone </a:t>
            </a:r>
            <a:r>
              <a:rPr lang="en-US" sz="1600" dirty="0" err="1">
                <a:solidFill>
                  <a:schemeClr val="tx1"/>
                </a:solidFill>
              </a:rPr>
              <a:t>pronuntate</a:t>
            </a:r>
            <a:r>
              <a:rPr lang="en-US" sz="1600" dirty="0">
                <a:solidFill>
                  <a:schemeClr val="tx1"/>
                </a:solidFill>
              </a:rPr>
              <a:t> in </a:t>
            </a:r>
            <a:r>
              <a:rPr lang="en-US" sz="1600" dirty="0" err="1">
                <a:solidFill>
                  <a:schemeClr val="tx1"/>
                </a:solidFill>
              </a:rPr>
              <a:t>radiografii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dentare</a:t>
            </a:r>
            <a:r>
              <a:rPr lang="en-US" sz="1600" dirty="0">
                <a:solidFill>
                  <a:schemeClr val="tx1"/>
                </a:solidFill>
              </a:rPr>
              <a:t> cu </a:t>
            </a:r>
            <a:r>
              <a:rPr lang="en-US" sz="1600" dirty="0" err="1">
                <a:solidFill>
                  <a:schemeClr val="tx1"/>
                </a:solidFill>
              </a:rPr>
              <a:t>ajutorul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Retelelor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Neuronale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Convolutionale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en-US" sz="1600" dirty="0"/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9B38FAA5-B4EF-A75B-B68A-47BBACD7EB8C}"/>
              </a:ext>
            </a:extLst>
          </p:cNvPr>
          <p:cNvSpPr txBox="1"/>
          <p:nvPr/>
        </p:nvSpPr>
        <p:spPr>
          <a:xfrm>
            <a:off x="767751" y="2273219"/>
            <a:ext cx="48286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Date de </a:t>
            </a:r>
            <a:r>
              <a:rPr lang="en-US" sz="1600" dirty="0" err="1"/>
              <a:t>intrare</a:t>
            </a:r>
            <a:r>
              <a:rPr lang="en-US" sz="1600" dirty="0"/>
              <a:t> : </a:t>
            </a:r>
            <a:r>
              <a:rPr lang="en-US" sz="1600" dirty="0" err="1"/>
              <a:t>radiografii</a:t>
            </a:r>
            <a:r>
              <a:rPr lang="en-US" sz="1600" dirty="0"/>
              <a:t> </a:t>
            </a:r>
            <a:r>
              <a:rPr lang="en-US" sz="1600" dirty="0" err="1"/>
              <a:t>dentare</a:t>
            </a:r>
            <a:r>
              <a:rPr lang="en-US" sz="1600" dirty="0"/>
              <a:t> in care diverse </a:t>
            </a:r>
            <a:r>
              <a:rPr lang="en-US" sz="1600" dirty="0" err="1"/>
              <a:t>probleme</a:t>
            </a:r>
            <a:r>
              <a:rPr lang="en-US" sz="1600" dirty="0"/>
              <a:t> sunt </a:t>
            </a:r>
            <a:r>
              <a:rPr lang="en-US" sz="1600" dirty="0" err="1"/>
              <a:t>reprezentate</a:t>
            </a:r>
            <a:r>
              <a:rPr lang="en-US" sz="1600" dirty="0"/>
              <a:t> sub forma </a:t>
            </a:r>
            <a:r>
              <a:rPr lang="en-US" sz="1600" dirty="0" err="1"/>
              <a:t>unor</a:t>
            </a:r>
            <a:r>
              <a:rPr lang="en-US" sz="1600" dirty="0"/>
              <a:t> </a:t>
            </a:r>
            <a:r>
              <a:rPr lang="en-US" sz="1600" dirty="0" err="1"/>
              <a:t>carii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canale</a:t>
            </a:r>
            <a:r>
              <a:rPr lang="en-US" sz="1600" dirty="0"/>
              <a:t> </a:t>
            </a:r>
            <a:r>
              <a:rPr lang="en-US" sz="1600" dirty="0" err="1"/>
              <a:t>radiculare</a:t>
            </a:r>
            <a:r>
              <a:rPr lang="en-US" sz="1600" dirty="0"/>
              <a:t>.</a:t>
            </a:r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6BA67808-F3D9-B8B3-9187-B0C148739417}"/>
              </a:ext>
            </a:extLst>
          </p:cNvPr>
          <p:cNvSpPr txBox="1"/>
          <p:nvPr/>
        </p:nvSpPr>
        <p:spPr>
          <a:xfrm>
            <a:off x="7376003" y="2396329"/>
            <a:ext cx="38900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Date de </a:t>
            </a:r>
            <a:r>
              <a:rPr lang="en-US" sz="1600" dirty="0" err="1"/>
              <a:t>iesire</a:t>
            </a:r>
            <a:r>
              <a:rPr lang="en-US" sz="1600" dirty="0"/>
              <a:t> : </a:t>
            </a:r>
            <a:r>
              <a:rPr lang="en-US" sz="1600" dirty="0" err="1"/>
              <a:t>evidentierea</a:t>
            </a:r>
            <a:r>
              <a:rPr lang="en-US" sz="1600" dirty="0"/>
              <a:t> </a:t>
            </a:r>
            <a:r>
              <a:rPr lang="en-US" sz="1600" dirty="0" err="1"/>
              <a:t>zonelor</a:t>
            </a:r>
            <a:r>
              <a:rPr lang="en-US" sz="1600" dirty="0"/>
              <a:t> cu </a:t>
            </a:r>
            <a:r>
              <a:rPr lang="en-US" sz="1600" dirty="0" err="1"/>
              <a:t>posibile</a:t>
            </a:r>
            <a:r>
              <a:rPr lang="en-US" sz="1600" dirty="0"/>
              <a:t> </a:t>
            </a:r>
            <a:r>
              <a:rPr lang="en-US" sz="1600" dirty="0" err="1"/>
              <a:t>probleme</a:t>
            </a:r>
            <a:r>
              <a:rPr lang="en-US" sz="1600" dirty="0"/>
              <a:t> </a:t>
            </a:r>
            <a:r>
              <a:rPr lang="en-US" sz="1600" dirty="0" err="1"/>
              <a:t>dentare</a:t>
            </a:r>
            <a:endParaRPr lang="en-US" sz="1600" dirty="0"/>
          </a:p>
        </p:txBody>
      </p:sp>
      <p:pic>
        <p:nvPicPr>
          <p:cNvPr id="16" name="Imagine 15" descr="O imagine care conține text">
            <a:extLst>
              <a:ext uri="{FF2B5EF4-FFF2-40B4-BE49-F238E27FC236}">
                <a16:creationId xmlns:a16="http://schemas.microsoft.com/office/drawing/2014/main" id="{F29617F9-074D-DB69-87E3-9C7F8590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54" y="3265133"/>
            <a:ext cx="4791302" cy="33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1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2E250E3-FD6D-8B7B-C10A-70FA6A06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23" y="28192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Functionalitatile</a:t>
            </a:r>
            <a:r>
              <a:rPr lang="en-US" sz="3600" dirty="0"/>
              <a:t> </a:t>
            </a:r>
            <a:r>
              <a:rPr lang="en-US" sz="3600" dirty="0" err="1"/>
              <a:t>aplicatiei</a:t>
            </a:r>
            <a:endParaRPr lang="en-US" sz="3600" dirty="0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28621E46-12A9-034A-A23E-77AC6B2E9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Incarcarea</a:t>
            </a:r>
            <a:r>
              <a:rPr lang="en-US" dirty="0"/>
              <a:t> </a:t>
            </a:r>
            <a:r>
              <a:rPr lang="en-US" dirty="0" err="1"/>
              <a:t>radiografiei</a:t>
            </a:r>
            <a:endParaRPr lang="en-US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AAD0B2F0-4D49-054E-DA9A-CD21F829B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42693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 err="1"/>
              <a:t>Apasand</a:t>
            </a:r>
            <a:r>
              <a:rPr lang="en-US" dirty="0"/>
              <a:t> </a:t>
            </a:r>
            <a:r>
              <a:rPr lang="en-US" dirty="0" err="1"/>
              <a:t>butonul</a:t>
            </a:r>
            <a:r>
              <a:rPr lang="en-US" dirty="0"/>
              <a:t> “Upload Image”, 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selecta o </a:t>
            </a:r>
            <a:r>
              <a:rPr lang="en-US" dirty="0" err="1"/>
              <a:t>radiografie</a:t>
            </a:r>
            <a:r>
              <a:rPr lang="en-US" dirty="0"/>
              <a:t> </a:t>
            </a:r>
            <a:r>
              <a:rPr lang="en-US" dirty="0" err="1"/>
              <a:t>dentara</a:t>
            </a:r>
            <a:r>
              <a:rPr lang="en-US" dirty="0"/>
              <a:t> din computer, care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analizata</a:t>
            </a:r>
            <a:r>
              <a:rPr lang="en-US" dirty="0"/>
              <a:t> ulterior.</a:t>
            </a:r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0B7F50C9-4A3F-2F51-7EFC-E6D63D29A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Detectia</a:t>
            </a:r>
            <a:endParaRPr lang="en-US" dirty="0"/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AC37BA7C-D2CA-15A7-F223-033FBE848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380137"/>
            <a:ext cx="5221857" cy="3442693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 err="1"/>
              <a:t>Apasand</a:t>
            </a:r>
            <a:r>
              <a:rPr lang="en-US" dirty="0"/>
              <a:t> </a:t>
            </a:r>
            <a:r>
              <a:rPr lang="en-US" dirty="0" err="1"/>
              <a:t>butonul</a:t>
            </a:r>
            <a:r>
              <a:rPr lang="en-US" dirty="0"/>
              <a:t> “Detect”,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incepe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analizeze</a:t>
            </a:r>
            <a:r>
              <a:rPr lang="en-US" dirty="0"/>
              <a:t>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posibilele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</a:t>
            </a:r>
            <a:r>
              <a:rPr lang="en-US" dirty="0" err="1"/>
              <a:t>dentare</a:t>
            </a:r>
            <a:r>
              <a:rPr lang="en-US" dirty="0"/>
              <a:t>.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79DE72D4-4B6E-038B-F6A7-82837AE0D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2" y="3415118"/>
            <a:ext cx="4894720" cy="2407712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BD183E7F-9226-5962-E7CC-B837ED62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66" y="3415118"/>
            <a:ext cx="4891161" cy="237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2C63A62-F26D-D3A8-79D3-100991A55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8792"/>
            <a:ext cx="10353762" cy="970450"/>
          </a:xfrm>
        </p:spPr>
        <p:txBody>
          <a:bodyPr>
            <a:normAutofit/>
          </a:bodyPr>
          <a:lstStyle/>
          <a:p>
            <a:r>
              <a:rPr lang="en-US" sz="3600" dirty="0" err="1"/>
              <a:t>Implementare</a:t>
            </a:r>
            <a:endParaRPr lang="en-US" sz="3600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1D569AC-233A-FECD-272F-28DA2909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29243"/>
            <a:ext cx="10353762" cy="5369966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implementarea</a:t>
            </a:r>
            <a:r>
              <a:rPr lang="en-US" sz="1600" dirty="0"/>
              <a:t> </a:t>
            </a:r>
            <a:r>
              <a:rPr lang="en-US" sz="1600" dirty="0" err="1"/>
              <a:t>aplicatiei</a:t>
            </a:r>
            <a:r>
              <a:rPr lang="en-US" sz="1600" dirty="0"/>
              <a:t> am </a:t>
            </a:r>
            <a:r>
              <a:rPr lang="en-US" sz="1600" dirty="0" err="1"/>
              <a:t>folosit</a:t>
            </a:r>
            <a:r>
              <a:rPr lang="en-US" sz="1600" dirty="0"/>
              <a:t> Python, </a:t>
            </a:r>
            <a:r>
              <a:rPr lang="en-US" sz="1600" dirty="0" err="1"/>
              <a:t>impreuna</a:t>
            </a:r>
            <a:r>
              <a:rPr lang="en-US" sz="1600" dirty="0"/>
              <a:t> cu un notebook .</a:t>
            </a:r>
            <a:r>
              <a:rPr lang="en-US" sz="1600" dirty="0" err="1"/>
              <a:t>ipynb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backend. </a:t>
            </a:r>
            <a:r>
              <a:rPr lang="en-US" sz="1600" dirty="0" err="1"/>
              <a:t>Pentru</a:t>
            </a:r>
            <a:r>
              <a:rPr lang="en-US" sz="1600" dirty="0"/>
              <a:t> frontend am </a:t>
            </a:r>
            <a:r>
              <a:rPr lang="en-US" sz="1600" dirty="0" err="1"/>
              <a:t>folosit</a:t>
            </a:r>
            <a:r>
              <a:rPr lang="en-US" sz="1600" dirty="0"/>
              <a:t> Anvil, un drag-and-drop web app builder gratuity, </a:t>
            </a:r>
            <a:r>
              <a:rPr lang="en-US" sz="1600" dirty="0" err="1"/>
              <a:t>bazat</a:t>
            </a:r>
            <a:r>
              <a:rPr lang="en-US" sz="1600" dirty="0"/>
              <a:t> pe Python.</a:t>
            </a:r>
          </a:p>
          <a:p>
            <a:pPr marL="36900" indent="0">
              <a:buNone/>
            </a:pPr>
            <a:r>
              <a:rPr lang="en-US" sz="1600" dirty="0" err="1"/>
              <a:t>Metodologie</a:t>
            </a:r>
            <a:r>
              <a:rPr lang="en-US" sz="1600" dirty="0"/>
              <a:t>: </a:t>
            </a:r>
          </a:p>
          <a:p>
            <a:pPr marL="494100" indent="-457200">
              <a:buAutoNum type="arabicPeriod"/>
            </a:pPr>
            <a:r>
              <a:rPr lang="en-US" sz="1600" dirty="0" err="1"/>
              <a:t>Detectarea</a:t>
            </a:r>
            <a:r>
              <a:rPr lang="en-US" sz="1600" dirty="0"/>
              <a:t> </a:t>
            </a:r>
            <a:r>
              <a:rPr lang="en-US" sz="1600" dirty="0" err="1"/>
              <a:t>dintilor</a:t>
            </a:r>
            <a:r>
              <a:rPr lang="en-US" sz="1600" dirty="0"/>
              <a:t> din </a:t>
            </a:r>
            <a:r>
              <a:rPr lang="en-US" sz="1600" dirty="0" err="1"/>
              <a:t>radiografiile</a:t>
            </a:r>
            <a:r>
              <a:rPr lang="en-US" sz="1600" dirty="0"/>
              <a:t> </a:t>
            </a:r>
            <a:r>
              <a:rPr lang="en-US" sz="1600" dirty="0" err="1"/>
              <a:t>dentare</a:t>
            </a:r>
            <a:endParaRPr lang="en-US" sz="1600" dirty="0"/>
          </a:p>
          <a:p>
            <a:pPr marL="494100" indent="-457200">
              <a:buAutoNum type="arabicPeriod"/>
            </a:pPr>
            <a:r>
              <a:rPr lang="en-US" sz="1600" dirty="0" err="1"/>
              <a:t>Detectarea</a:t>
            </a:r>
            <a:r>
              <a:rPr lang="en-US" sz="1600" dirty="0"/>
              <a:t> </a:t>
            </a:r>
            <a:r>
              <a:rPr lang="en-US" sz="1600" dirty="0" err="1"/>
              <a:t>problemelor</a:t>
            </a:r>
            <a:r>
              <a:rPr lang="en-US" sz="1600" dirty="0"/>
              <a:t> </a:t>
            </a:r>
            <a:r>
              <a:rPr lang="en-US" sz="1600" dirty="0" err="1"/>
              <a:t>dentare</a:t>
            </a:r>
            <a:endParaRPr lang="en-US" sz="1600" dirty="0"/>
          </a:p>
          <a:p>
            <a:pPr marL="494100" indent="-457200">
              <a:buAutoNum type="arabicPeriod"/>
            </a:pPr>
            <a:endParaRPr lang="en-US" sz="1600" dirty="0"/>
          </a:p>
          <a:p>
            <a:pPr marL="36900" indent="0">
              <a:buNone/>
            </a:pPr>
            <a:r>
              <a:rPr lang="en-US" sz="1600" dirty="0"/>
              <a:t>Pasul 1: </a:t>
            </a:r>
            <a:r>
              <a:rPr lang="en-US" sz="1600" dirty="0" err="1"/>
              <a:t>Pregatirea</a:t>
            </a:r>
            <a:r>
              <a:rPr lang="en-US" sz="1600" dirty="0"/>
              <a:t> </a:t>
            </a:r>
            <a:r>
              <a:rPr lang="en-US" sz="1600" dirty="0" err="1"/>
              <a:t>datelor</a:t>
            </a:r>
            <a:endParaRPr lang="en-US" sz="1600" dirty="0"/>
          </a:p>
          <a:p>
            <a:pPr marL="36900" indent="0">
              <a:buNone/>
            </a:pPr>
            <a:r>
              <a:rPr lang="en-US" sz="1600" dirty="0"/>
              <a:t>	- am </a:t>
            </a:r>
            <a:r>
              <a:rPr lang="en-US" sz="1600" dirty="0" err="1"/>
              <a:t>folosit</a:t>
            </a:r>
            <a:r>
              <a:rPr lang="en-US" sz="1600" dirty="0"/>
              <a:t> un set de date care </a:t>
            </a:r>
            <a:r>
              <a:rPr lang="en-US" sz="1600" dirty="0" err="1"/>
              <a:t>contine</a:t>
            </a:r>
            <a:r>
              <a:rPr lang="en-US" sz="1600" dirty="0"/>
              <a:t> 116 </a:t>
            </a:r>
            <a:r>
              <a:rPr lang="en-US" sz="1600" dirty="0" err="1"/>
              <a:t>imagini</a:t>
            </a:r>
            <a:r>
              <a:rPr lang="en-US" sz="1600" dirty="0"/>
              <a:t> cu </a:t>
            </a:r>
            <a:r>
              <a:rPr lang="en-US" sz="1600" dirty="0" err="1"/>
              <a:t>radiografii</a:t>
            </a:r>
            <a:r>
              <a:rPr lang="en-US" sz="1600" dirty="0"/>
              <a:t> </a:t>
            </a:r>
            <a:r>
              <a:rPr lang="en-US" sz="1600" dirty="0" err="1"/>
              <a:t>dentare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116 </a:t>
            </a:r>
            <a:r>
              <a:rPr lang="en-US" sz="1600" dirty="0" err="1"/>
              <a:t>imagini</a:t>
            </a:r>
            <a:r>
              <a:rPr lang="en-US" sz="1600" dirty="0"/>
              <a:t> cu </a:t>
            </a:r>
            <a:r>
              <a:rPr lang="en-US" sz="1600" dirty="0" err="1"/>
              <a:t>aceleasi</a:t>
            </a:r>
            <a:r>
              <a:rPr lang="en-US" sz="1600" dirty="0"/>
              <a:t> </a:t>
            </a:r>
            <a:r>
              <a:rPr lang="en-US" sz="1600" dirty="0" err="1"/>
              <a:t>radiografii</a:t>
            </a:r>
            <a:r>
              <a:rPr lang="en-US" sz="1600" dirty="0"/>
              <a:t> </a:t>
            </a:r>
            <a:r>
              <a:rPr lang="en-US" sz="1600" dirty="0" err="1"/>
              <a:t>peste</a:t>
            </a:r>
            <a:r>
              <a:rPr lang="en-US" sz="1600" dirty="0"/>
              <a:t> care s-a </a:t>
            </a:r>
            <a:r>
              <a:rPr lang="en-US" sz="1600" dirty="0" err="1"/>
              <a:t>facut</a:t>
            </a:r>
            <a:r>
              <a:rPr lang="en-US" sz="1600" dirty="0"/>
              <a:t> </a:t>
            </a:r>
            <a:r>
              <a:rPr lang="en-US" sz="1600" dirty="0" err="1"/>
              <a:t>segmentarea</a:t>
            </a:r>
            <a:r>
              <a:rPr lang="en-US" sz="1600" dirty="0"/>
              <a:t> </a:t>
            </a:r>
            <a:r>
              <a:rPr lang="en-US" sz="1600" dirty="0" err="1"/>
              <a:t>dintilor</a:t>
            </a:r>
            <a:r>
              <a:rPr lang="en-US" sz="1600" dirty="0"/>
              <a:t>.</a:t>
            </a:r>
          </a:p>
          <a:p>
            <a:pPr marL="36900" indent="0">
              <a:buNone/>
            </a:pPr>
            <a:r>
              <a:rPr lang="en-US" sz="1600" dirty="0"/>
              <a:t>	- am </a:t>
            </a:r>
            <a:r>
              <a:rPr lang="en-US" sz="1600" dirty="0" err="1"/>
              <a:t>impartit</a:t>
            </a:r>
            <a:r>
              <a:rPr lang="en-US" sz="1600" dirty="0"/>
              <a:t> </a:t>
            </a:r>
            <a:r>
              <a:rPr lang="en-US" sz="1600" dirty="0" err="1"/>
              <a:t>datele</a:t>
            </a:r>
            <a:r>
              <a:rPr lang="en-US" sz="1600" dirty="0"/>
              <a:t> in: - 80% date de </a:t>
            </a:r>
            <a:r>
              <a:rPr lang="en-US" sz="1600" dirty="0" err="1"/>
              <a:t>antrenament</a:t>
            </a:r>
            <a:endParaRPr lang="en-US" sz="1600" dirty="0"/>
          </a:p>
          <a:p>
            <a:pPr marL="36900" indent="0">
              <a:buNone/>
            </a:pPr>
            <a:r>
              <a:rPr lang="en-US" sz="1600" dirty="0"/>
              <a:t>				      - 20% date de test</a:t>
            </a:r>
          </a:p>
          <a:p>
            <a:pPr marL="36900" indent="0">
              <a:buNone/>
            </a:pPr>
            <a:r>
              <a:rPr lang="en-US" sz="1600" dirty="0"/>
              <a:t>	-am </a:t>
            </a:r>
            <a:r>
              <a:rPr lang="en-US" sz="1600" dirty="0" err="1"/>
              <a:t>aplicat</a:t>
            </a:r>
            <a:r>
              <a:rPr lang="en-US" sz="1600" dirty="0"/>
              <a:t> </a:t>
            </a:r>
            <a:r>
              <a:rPr lang="en-US" sz="1600" dirty="0" err="1"/>
              <a:t>filtre</a:t>
            </a:r>
            <a:r>
              <a:rPr lang="en-US" sz="1600" dirty="0"/>
              <a:t> pe </a:t>
            </a:r>
            <a:r>
              <a:rPr lang="en-US" sz="1600" dirty="0" err="1"/>
              <a:t>imaginile</a:t>
            </a:r>
            <a:r>
              <a:rPr lang="en-US" sz="1600" dirty="0"/>
              <a:t> din </a:t>
            </a:r>
            <a:r>
              <a:rPr lang="en-US" sz="1600" dirty="0" err="1"/>
              <a:t>datele</a:t>
            </a:r>
            <a:r>
              <a:rPr lang="en-US" sz="1600" dirty="0"/>
              <a:t> de </a:t>
            </a:r>
            <a:r>
              <a:rPr lang="en-US" sz="1600" dirty="0" err="1"/>
              <a:t>antrenament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obtine</a:t>
            </a:r>
            <a:r>
              <a:rPr lang="en-US" sz="1600" dirty="0"/>
              <a:t> </a:t>
            </a:r>
            <a:r>
              <a:rPr lang="en-US" sz="1600" dirty="0" err="1"/>
              <a:t>imagini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clare</a:t>
            </a:r>
            <a:r>
              <a:rPr lang="en-US" sz="1600" dirty="0"/>
              <a:t>, </a:t>
            </a:r>
            <a:r>
              <a:rPr lang="en-US" sz="1600" dirty="0" err="1"/>
              <a:t>deci</a:t>
            </a:r>
            <a:r>
              <a:rPr lang="en-US" sz="1600" dirty="0"/>
              <a:t> o </a:t>
            </a:r>
            <a:r>
              <a:rPr lang="en-US" sz="1600" dirty="0" err="1"/>
              <a:t>detectie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precisa</a:t>
            </a:r>
            <a:endParaRPr lang="en-US" sz="1600" dirty="0"/>
          </a:p>
          <a:p>
            <a:pPr marL="36900" indent="0">
              <a:buNone/>
            </a:pPr>
            <a:r>
              <a:rPr lang="en-US" sz="1600" dirty="0"/>
              <a:t>Pasul 2: </a:t>
            </a:r>
            <a:r>
              <a:rPr lang="en-US" sz="1600" dirty="0" err="1"/>
              <a:t>Invatarea</a:t>
            </a:r>
            <a:endParaRPr lang="en-US" sz="1600" dirty="0"/>
          </a:p>
          <a:p>
            <a:pPr marL="36900" indent="0">
              <a:buNone/>
            </a:pPr>
            <a:r>
              <a:rPr lang="en-US" sz="1600" dirty="0"/>
              <a:t>	-am </a:t>
            </a:r>
            <a:r>
              <a:rPr lang="en-US" sz="1600" dirty="0" err="1"/>
              <a:t>antrenat</a:t>
            </a:r>
            <a:r>
              <a:rPr lang="en-US" sz="1600" dirty="0"/>
              <a:t> </a:t>
            </a:r>
            <a:r>
              <a:rPr lang="en-US" sz="1600" dirty="0" err="1"/>
              <a:t>algoritmul</a:t>
            </a:r>
            <a:r>
              <a:rPr lang="en-US" sz="1600" dirty="0"/>
              <a:t> </a:t>
            </a:r>
            <a:r>
              <a:rPr lang="en-US" sz="1600" dirty="0" err="1"/>
              <a:t>folosind</a:t>
            </a:r>
            <a:r>
              <a:rPr lang="en-US" sz="1600" dirty="0"/>
              <a:t> o </a:t>
            </a:r>
            <a:r>
              <a:rPr lang="en-US" sz="1600" dirty="0" err="1"/>
              <a:t>metoda</a:t>
            </a:r>
            <a:r>
              <a:rPr lang="en-US" sz="1600" dirty="0"/>
              <a:t> de deep learning cu U-Net Model </a:t>
            </a:r>
            <a:r>
              <a:rPr lang="en-US" sz="1600" dirty="0" err="1"/>
              <a:t>si</a:t>
            </a:r>
            <a:r>
              <a:rPr lang="en-US" sz="1600" dirty="0"/>
              <a:t> binary image analysis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detecta</a:t>
            </a:r>
            <a:r>
              <a:rPr lang="en-US" sz="1600" dirty="0"/>
              <a:t> </a:t>
            </a:r>
            <a:r>
              <a:rPr lang="en-US" sz="1600" dirty="0" err="1"/>
              <a:t>problemele</a:t>
            </a:r>
            <a:r>
              <a:rPr lang="en-US" sz="1600" dirty="0"/>
              <a:t> </a:t>
            </a:r>
            <a:r>
              <a:rPr lang="en-US" sz="1600" dirty="0" err="1"/>
              <a:t>dentare</a:t>
            </a:r>
            <a:endParaRPr lang="en-US" sz="1600" dirty="0"/>
          </a:p>
          <a:p>
            <a:pPr marL="36900" indent="0">
              <a:buNone/>
            </a:pPr>
            <a:endParaRPr lang="en-US" sz="1600" dirty="0"/>
          </a:p>
          <a:p>
            <a:pPr marL="369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950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tăText 2">
            <a:extLst>
              <a:ext uri="{FF2B5EF4-FFF2-40B4-BE49-F238E27FC236}">
                <a16:creationId xmlns:a16="http://schemas.microsoft.com/office/drawing/2014/main" id="{09A609C7-5471-6B02-D0E8-E7B2004B322B}"/>
              </a:ext>
            </a:extLst>
          </p:cNvPr>
          <p:cNvSpPr txBox="1"/>
          <p:nvPr/>
        </p:nvSpPr>
        <p:spPr>
          <a:xfrm>
            <a:off x="386391" y="610418"/>
            <a:ext cx="1141921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US" sz="1800" dirty="0"/>
              <a:t>Pasul 3: </a:t>
            </a:r>
            <a:r>
              <a:rPr lang="en-US" sz="1800" dirty="0" err="1"/>
              <a:t>Predictia</a:t>
            </a:r>
            <a:endParaRPr lang="en-US" sz="1800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sz="1800" dirty="0"/>
              <a:t>Pasul 4: </a:t>
            </a:r>
            <a:r>
              <a:rPr lang="en-US" sz="1800" dirty="0" err="1"/>
              <a:t>Analiza</a:t>
            </a:r>
            <a:r>
              <a:rPr lang="en-US" sz="1800" dirty="0"/>
              <a:t> CCA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detectarea</a:t>
            </a:r>
            <a:r>
              <a:rPr lang="en-US" sz="1800" dirty="0"/>
              <a:t> </a:t>
            </a:r>
            <a:r>
              <a:rPr lang="en-US" sz="1800" dirty="0" err="1"/>
              <a:t>problemelor</a:t>
            </a:r>
            <a:r>
              <a:rPr lang="en-US" sz="1800" dirty="0"/>
              <a:t> </a:t>
            </a:r>
            <a:r>
              <a:rPr lang="en-US" sz="1800" dirty="0" err="1"/>
              <a:t>dentare</a:t>
            </a:r>
            <a:endParaRPr lang="en-US" sz="1800" dirty="0"/>
          </a:p>
        </p:txBody>
      </p:sp>
      <p:pic>
        <p:nvPicPr>
          <p:cNvPr id="4" name="Imagine 3" descr="O imagine care conține text, electronice, ecran, captură de ecran&#10;&#10;Descriere generată automat">
            <a:extLst>
              <a:ext uri="{FF2B5EF4-FFF2-40B4-BE49-F238E27FC236}">
                <a16:creationId xmlns:a16="http://schemas.microsoft.com/office/drawing/2014/main" id="{627A81AA-C7CD-F81F-9210-A1E174D8C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3" y="1052422"/>
            <a:ext cx="5851416" cy="2974316"/>
          </a:xfrm>
          <a:prstGeom prst="rect">
            <a:avLst/>
          </a:prstGeom>
        </p:spPr>
      </p:pic>
      <p:pic>
        <p:nvPicPr>
          <p:cNvPr id="6" name="Imagine 5" descr="O imagine care conține text, siluetă&#10;&#10;Descriere generată automat">
            <a:extLst>
              <a:ext uri="{FF2B5EF4-FFF2-40B4-BE49-F238E27FC236}">
                <a16:creationId xmlns:a16="http://schemas.microsoft.com/office/drawing/2014/main" id="{0DCAB6EA-AE48-DB0B-2E94-850CF40DF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64" y="1052422"/>
            <a:ext cx="5135344" cy="29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4F27F86E-1370-D8E8-BCB3-4E60FFCA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106" y="411192"/>
            <a:ext cx="3706889" cy="591701"/>
          </a:xfrm>
        </p:spPr>
        <p:txBody>
          <a:bodyPr>
            <a:noAutofit/>
          </a:bodyPr>
          <a:lstStyle/>
          <a:p>
            <a:r>
              <a:rPr lang="en-US" sz="3600" dirty="0" err="1"/>
              <a:t>Rezultate</a:t>
            </a:r>
            <a:endParaRPr lang="en-US" sz="3600" dirty="0"/>
          </a:p>
        </p:txBody>
      </p:sp>
      <p:pic>
        <p:nvPicPr>
          <p:cNvPr id="9" name="Substituent conținut 8" descr="O imagine care conține masă&#10;&#10;Descriere generată automat">
            <a:extLst>
              <a:ext uri="{FF2B5EF4-FFF2-40B4-BE49-F238E27FC236}">
                <a16:creationId xmlns:a16="http://schemas.microsoft.com/office/drawing/2014/main" id="{CC6B1279-DFFC-5BB2-F284-72779F5CF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6" y="1955296"/>
            <a:ext cx="5169539" cy="4371805"/>
          </a:xfrm>
        </p:spPr>
      </p:pic>
      <p:sp>
        <p:nvSpPr>
          <p:cNvPr id="7" name="Substituent text 6">
            <a:extLst>
              <a:ext uri="{FF2B5EF4-FFF2-40B4-BE49-F238E27FC236}">
                <a16:creationId xmlns:a16="http://schemas.microsoft.com/office/drawing/2014/main" id="{AC54CCD5-89BE-EF95-8193-B7E43B899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6291" y="1267737"/>
            <a:ext cx="11739417" cy="591701"/>
          </a:xfrm>
        </p:spPr>
        <p:txBody>
          <a:bodyPr/>
          <a:lstStyle/>
          <a:p>
            <a:r>
              <a:rPr lang="en-US" dirty="0" err="1"/>
              <a:t>Dupa</a:t>
            </a:r>
            <a:r>
              <a:rPr lang="en-US" dirty="0"/>
              <a:t> cum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, loss-</a:t>
            </a:r>
            <a:r>
              <a:rPr lang="en-US" dirty="0" err="1"/>
              <a:t>ul</a:t>
            </a:r>
            <a:r>
              <a:rPr lang="en-US" dirty="0"/>
              <a:t> continua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descreasca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acuratetea</a:t>
            </a:r>
            <a:r>
              <a:rPr lang="en-US" dirty="0"/>
              <a:t> </a:t>
            </a:r>
            <a:r>
              <a:rPr lang="en-US" dirty="0" err="1"/>
              <a:t>creste</a:t>
            </a:r>
            <a:r>
              <a:rPr lang="en-US" dirty="0"/>
              <a:t> la </a:t>
            </a:r>
            <a:r>
              <a:rPr lang="en-US" dirty="0" err="1"/>
              <a:t>inceput</a:t>
            </a:r>
            <a:r>
              <a:rPr lang="en-US" dirty="0"/>
              <a:t>, </a:t>
            </a:r>
            <a:r>
              <a:rPr lang="en-US" dirty="0" err="1"/>
              <a:t>dupa</a:t>
            </a:r>
            <a:r>
              <a:rPr lang="en-US" dirty="0"/>
              <a:t> care </a:t>
            </a:r>
            <a:r>
              <a:rPr lang="en-US" dirty="0" err="1"/>
              <a:t>ramane</a:t>
            </a:r>
            <a:r>
              <a:rPr lang="en-US" dirty="0"/>
              <a:t> la o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constanta</a:t>
            </a:r>
            <a:r>
              <a:rPr lang="en-US" dirty="0"/>
              <a:t>.</a:t>
            </a: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B31367E6-2E3C-1B62-E7E1-BFD41EDD9956}"/>
              </a:ext>
            </a:extLst>
          </p:cNvPr>
          <p:cNvSpPr txBox="1"/>
          <p:nvPr/>
        </p:nvSpPr>
        <p:spPr>
          <a:xfrm>
            <a:off x="5714992" y="3433313"/>
            <a:ext cx="4165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US" sz="4000" dirty="0"/>
              <a:t>…</a:t>
            </a:r>
          </a:p>
        </p:txBody>
      </p:sp>
      <p:pic>
        <p:nvPicPr>
          <p:cNvPr id="13" name="Imagine 12" descr="O imagine care conține text&#10;&#10;Descriere generată automat">
            <a:extLst>
              <a:ext uri="{FF2B5EF4-FFF2-40B4-BE49-F238E27FC236}">
                <a16:creationId xmlns:a16="http://schemas.microsoft.com/office/drawing/2014/main" id="{1D5CFDDC-0717-BD12-06A2-09EDAB4D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15" y="2594043"/>
            <a:ext cx="5169539" cy="24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7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71BF27D-301F-6E04-1A49-F947916E7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420" y="370935"/>
            <a:ext cx="11714672" cy="6383547"/>
          </a:xfrm>
        </p:spPr>
        <p:txBody>
          <a:bodyPr>
            <a:normAutofit/>
          </a:bodyPr>
          <a:lstStyle/>
          <a:p>
            <a:pPr marL="36900" indent="0">
              <a:spcAft>
                <a:spcPts val="0"/>
              </a:spcAft>
              <a:buNone/>
            </a:pPr>
            <a:r>
              <a:rPr lang="en-US" sz="1600" dirty="0">
                <a:effectLst/>
              </a:rPr>
              <a:t>La pasul de </a:t>
            </a:r>
            <a:r>
              <a:rPr lang="en-US" sz="1600" dirty="0" err="1">
                <a:effectLst/>
              </a:rPr>
              <a:t>detectare</a:t>
            </a:r>
            <a:r>
              <a:rPr lang="en-US" sz="1600" dirty="0">
                <a:effectLst/>
              </a:rPr>
              <a:t> a </a:t>
            </a:r>
            <a:r>
              <a:rPr lang="en-US" sz="1600" dirty="0" err="1">
                <a:effectLst/>
              </a:rPr>
              <a:t>dintilor</a:t>
            </a:r>
            <a:r>
              <a:rPr lang="en-US" sz="1600" dirty="0">
                <a:effectLst/>
              </a:rPr>
              <a:t> am </a:t>
            </a:r>
            <a:r>
              <a:rPr lang="en-US" sz="1600" dirty="0" err="1">
                <a:effectLst/>
              </a:rPr>
              <a:t>obtinut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urmatoarele</a:t>
            </a:r>
            <a:r>
              <a:rPr lang="en-US" sz="1600" dirty="0">
                <a:effectLst/>
              </a:rPr>
              <a:t> </a:t>
            </a:r>
          </a:p>
          <a:p>
            <a:pPr marL="36900" indent="0">
              <a:spcAft>
                <a:spcPts val="0"/>
              </a:spcAft>
              <a:buNone/>
            </a:pPr>
            <a:r>
              <a:rPr lang="en-US" sz="1600" dirty="0" err="1">
                <a:effectLst/>
              </a:rPr>
              <a:t>rezultate</a:t>
            </a:r>
            <a:r>
              <a:rPr lang="en-US" sz="1600" dirty="0">
                <a:effectLst/>
              </a:rPr>
              <a:t>:</a:t>
            </a:r>
          </a:p>
          <a:p>
            <a:pPr marL="36900" indent="0">
              <a:spcAft>
                <a:spcPts val="0"/>
              </a:spcAft>
              <a:buNone/>
            </a:pPr>
            <a:r>
              <a:rPr lang="en-US" sz="1600" dirty="0">
                <a:effectLst/>
              </a:rPr>
              <a:t>	</a:t>
            </a:r>
            <a:r>
              <a:rPr lang="en-US" sz="1400" dirty="0" err="1">
                <a:effectLst/>
              </a:rPr>
              <a:t>Pentru</a:t>
            </a:r>
            <a:r>
              <a:rPr lang="en-US" sz="1400" dirty="0">
                <a:effectLst/>
              </a:rPr>
              <a:t> batch-size=8 </a:t>
            </a:r>
            <a:r>
              <a:rPr lang="en-US" sz="1400" dirty="0" err="1">
                <a:effectLst/>
              </a:rPr>
              <a:t>si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numarul</a:t>
            </a:r>
            <a:r>
              <a:rPr lang="en-US" sz="1400" dirty="0">
                <a:effectLst/>
              </a:rPr>
              <a:t> de </a:t>
            </a:r>
            <a:r>
              <a:rPr lang="en-US" sz="1400" dirty="0" err="1">
                <a:effectLst/>
              </a:rPr>
              <a:t>epoci</a:t>
            </a:r>
            <a:r>
              <a:rPr lang="en-US" sz="1400" dirty="0">
                <a:effectLst/>
              </a:rPr>
              <a:t>=10</a:t>
            </a:r>
            <a:endParaRPr lang="en-US" sz="1600" dirty="0">
              <a:effectLst/>
            </a:endParaRPr>
          </a:p>
          <a:p>
            <a:pPr>
              <a:spcAft>
                <a:spcPts val="0"/>
              </a:spcAft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r>
              <a:rPr lang="en-US" sz="1600" dirty="0">
                <a:effectLst/>
              </a:rPr>
              <a:t>	</a:t>
            </a: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r>
              <a:rPr lang="en-US" sz="1400" dirty="0">
                <a:effectLst/>
              </a:rPr>
              <a:t>	</a:t>
            </a:r>
            <a:r>
              <a:rPr lang="en-US" sz="1400" dirty="0" err="1">
                <a:effectLst/>
              </a:rPr>
              <a:t>Pentru</a:t>
            </a:r>
            <a:r>
              <a:rPr lang="en-US" sz="1400" dirty="0">
                <a:effectLst/>
              </a:rPr>
              <a:t> batch-size=8 </a:t>
            </a:r>
            <a:r>
              <a:rPr lang="en-US" sz="1400" dirty="0" err="1">
                <a:effectLst/>
              </a:rPr>
              <a:t>si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numarul</a:t>
            </a:r>
            <a:r>
              <a:rPr lang="en-US" sz="1400" dirty="0">
                <a:effectLst/>
              </a:rPr>
              <a:t> de </a:t>
            </a:r>
            <a:r>
              <a:rPr lang="en-US" sz="1400" dirty="0" err="1">
                <a:effectLst/>
              </a:rPr>
              <a:t>epoci</a:t>
            </a:r>
            <a:r>
              <a:rPr lang="en-US" sz="1400" dirty="0">
                <a:effectLst/>
              </a:rPr>
              <a:t>=50</a:t>
            </a: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  <a:p>
            <a:pPr marL="36900" indent="0">
              <a:spcAft>
                <a:spcPts val="0"/>
              </a:spcAft>
              <a:buNone/>
            </a:pPr>
            <a:r>
              <a:rPr lang="en-US" sz="1600" dirty="0" err="1">
                <a:effectLst/>
              </a:rPr>
              <a:t>Dupa</a:t>
            </a:r>
            <a:r>
              <a:rPr lang="en-US" sz="1600" dirty="0">
                <a:effectLst/>
              </a:rPr>
              <a:t> cum se </a:t>
            </a:r>
            <a:r>
              <a:rPr lang="en-US" sz="1600" dirty="0" err="1">
                <a:effectLst/>
              </a:rPr>
              <a:t>vede</a:t>
            </a:r>
            <a:r>
              <a:rPr lang="en-US" sz="1600" dirty="0">
                <a:effectLst/>
              </a:rPr>
              <a:t> din </a:t>
            </a:r>
            <a:r>
              <a:rPr lang="en-US" sz="1600" dirty="0" err="1">
                <a:effectLst/>
              </a:rPr>
              <a:t>imagini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odata</a:t>
            </a:r>
            <a:r>
              <a:rPr lang="en-US" sz="1600" dirty="0">
                <a:effectLst/>
              </a:rPr>
              <a:t> cu </a:t>
            </a:r>
            <a:r>
              <a:rPr lang="en-US" sz="1600" dirty="0" err="1">
                <a:effectLst/>
              </a:rPr>
              <a:t>cresterea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numarului</a:t>
            </a:r>
            <a:r>
              <a:rPr lang="en-US" sz="1600" dirty="0">
                <a:effectLst/>
              </a:rPr>
              <a:t> de </a:t>
            </a:r>
            <a:r>
              <a:rPr lang="en-US" sz="1600" dirty="0" err="1">
                <a:effectLst/>
              </a:rPr>
              <a:t>epoci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creste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performanta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algoritmului</a:t>
            </a:r>
            <a:r>
              <a:rPr lang="en-US" sz="1600" dirty="0">
                <a:effectLst/>
              </a:rPr>
              <a:t>.</a:t>
            </a:r>
          </a:p>
          <a:p>
            <a:pPr marL="36900" indent="0">
              <a:spcAft>
                <a:spcPts val="0"/>
              </a:spcAft>
              <a:buNone/>
            </a:pPr>
            <a:endParaRPr lang="en-US" sz="1600" dirty="0">
              <a:effectLst/>
            </a:endParaRPr>
          </a:p>
        </p:txBody>
      </p:sp>
      <p:pic>
        <p:nvPicPr>
          <p:cNvPr id="6" name="Substituent conținut 5" descr="O imagine care conține text, interior&#10;&#10;Descriere generată automat">
            <a:extLst>
              <a:ext uri="{FF2B5EF4-FFF2-40B4-BE49-F238E27FC236}">
                <a16:creationId xmlns:a16="http://schemas.microsoft.com/office/drawing/2014/main" id="{A1E0CB52-71DE-0E35-2A67-7475C9F72F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3" y="1284800"/>
            <a:ext cx="4802606" cy="2014804"/>
          </a:xfrm>
        </p:spPr>
      </p:pic>
      <p:pic>
        <p:nvPicPr>
          <p:cNvPr id="8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89707D05-D9BB-EA1D-ADA9-214AED5F1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1" y="3567023"/>
            <a:ext cx="4795104" cy="2150470"/>
          </a:xfrm>
          <a:prstGeom prst="rect">
            <a:avLst/>
          </a:prstGeom>
        </p:spPr>
      </p:pic>
      <p:sp>
        <p:nvSpPr>
          <p:cNvPr id="12" name="CasetăText 11">
            <a:extLst>
              <a:ext uri="{FF2B5EF4-FFF2-40B4-BE49-F238E27FC236}">
                <a16:creationId xmlns:a16="http://schemas.microsoft.com/office/drawing/2014/main" id="{8BBADB23-4489-ACDF-9AF8-AC90116E6BFA}"/>
              </a:ext>
            </a:extLst>
          </p:cNvPr>
          <p:cNvSpPr txBox="1"/>
          <p:nvPr/>
        </p:nvSpPr>
        <p:spPr>
          <a:xfrm>
            <a:off x="6097438" y="362309"/>
            <a:ext cx="609456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La pasul de </a:t>
            </a:r>
            <a:r>
              <a:rPr lang="en-US" sz="1600" dirty="0" err="1">
                <a:solidFill>
                  <a:schemeClr val="tx2"/>
                </a:solidFill>
              </a:rPr>
              <a:t>detectare</a:t>
            </a:r>
            <a:r>
              <a:rPr lang="en-US" sz="1600" dirty="0">
                <a:solidFill>
                  <a:schemeClr val="tx2"/>
                </a:solidFill>
              </a:rPr>
              <a:t> a </a:t>
            </a:r>
            <a:r>
              <a:rPr lang="en-US" sz="1600" dirty="0" err="1">
                <a:solidFill>
                  <a:schemeClr val="tx2"/>
                </a:solidFill>
              </a:rPr>
              <a:t>problemelor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dentare</a:t>
            </a:r>
            <a:r>
              <a:rPr lang="en-US" sz="1600" dirty="0">
                <a:solidFill>
                  <a:schemeClr val="tx2"/>
                </a:solidFill>
              </a:rPr>
              <a:t> am </a:t>
            </a:r>
            <a:r>
              <a:rPr lang="en-US" sz="1600" dirty="0" err="1">
                <a:solidFill>
                  <a:schemeClr val="tx2"/>
                </a:solidFill>
              </a:rPr>
              <a:t>obtinut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urmatoarele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rezultate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</a:p>
          <a:p>
            <a:pPr marL="36900"/>
            <a:r>
              <a:rPr lang="en-US" sz="1600" dirty="0">
                <a:solidFill>
                  <a:schemeClr val="tx2"/>
                </a:solidFill>
              </a:rPr>
              <a:t>	</a:t>
            </a:r>
            <a:r>
              <a:rPr lang="en-US" sz="1400" dirty="0" err="1">
                <a:solidFill>
                  <a:schemeClr val="tx2"/>
                </a:solidFill>
              </a:rPr>
              <a:t>Pentru</a:t>
            </a:r>
            <a:r>
              <a:rPr lang="en-US" sz="1400" dirty="0">
                <a:solidFill>
                  <a:schemeClr val="tx2"/>
                </a:solidFill>
              </a:rPr>
              <a:t> batch-size=8 </a:t>
            </a:r>
            <a:r>
              <a:rPr lang="en-US" sz="1400" dirty="0" err="1">
                <a:solidFill>
                  <a:schemeClr val="tx2"/>
                </a:solidFill>
              </a:rPr>
              <a:t>si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numarul</a:t>
            </a:r>
            <a:r>
              <a:rPr lang="en-US" sz="1400" dirty="0">
                <a:solidFill>
                  <a:schemeClr val="tx2"/>
                </a:solidFill>
              </a:rPr>
              <a:t> de </a:t>
            </a:r>
            <a:r>
              <a:rPr lang="en-US" sz="1400" dirty="0" err="1">
                <a:solidFill>
                  <a:schemeClr val="tx2"/>
                </a:solidFill>
              </a:rPr>
              <a:t>epoci</a:t>
            </a:r>
            <a:r>
              <a:rPr lang="en-US" sz="1400" dirty="0">
                <a:solidFill>
                  <a:schemeClr val="tx2"/>
                </a:solidFill>
              </a:rPr>
              <a:t>=10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chemeClr val="tx2"/>
                </a:solidFill>
              </a:rPr>
              <a:t>	</a:t>
            </a:r>
          </a:p>
          <a:p>
            <a:r>
              <a:rPr lang="en-US" sz="1400" dirty="0">
                <a:solidFill>
                  <a:schemeClr val="tx2"/>
                </a:solidFill>
              </a:rPr>
              <a:t>	</a:t>
            </a:r>
            <a:r>
              <a:rPr lang="en-US" sz="1400" dirty="0" err="1">
                <a:solidFill>
                  <a:schemeClr val="tx2"/>
                </a:solidFill>
              </a:rPr>
              <a:t>Pentru</a:t>
            </a:r>
            <a:r>
              <a:rPr lang="en-US" sz="1400" dirty="0">
                <a:solidFill>
                  <a:schemeClr val="tx2"/>
                </a:solidFill>
              </a:rPr>
              <a:t> batch-size=8 </a:t>
            </a:r>
            <a:r>
              <a:rPr lang="en-US" sz="1400" dirty="0" err="1">
                <a:solidFill>
                  <a:schemeClr val="tx2"/>
                </a:solidFill>
              </a:rPr>
              <a:t>si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numarul</a:t>
            </a:r>
            <a:r>
              <a:rPr lang="en-US" sz="1400" dirty="0">
                <a:solidFill>
                  <a:schemeClr val="tx2"/>
                </a:solidFill>
              </a:rPr>
              <a:t> de </a:t>
            </a:r>
            <a:r>
              <a:rPr lang="en-US" sz="1400" dirty="0" err="1">
                <a:solidFill>
                  <a:schemeClr val="tx2"/>
                </a:solidFill>
              </a:rPr>
              <a:t>epoci</a:t>
            </a:r>
            <a:r>
              <a:rPr lang="en-US" sz="1400" dirty="0">
                <a:solidFill>
                  <a:schemeClr val="tx2"/>
                </a:solidFill>
              </a:rPr>
              <a:t>=100</a:t>
            </a:r>
          </a:p>
          <a:p>
            <a:pPr marL="36900" indent="0">
              <a:buNone/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4" name="Imagine 13" descr="O imagine care conține ceață&#10;&#10;Descriere generată automat">
            <a:extLst>
              <a:ext uri="{FF2B5EF4-FFF2-40B4-BE49-F238E27FC236}">
                <a16:creationId xmlns:a16="http://schemas.microsoft.com/office/drawing/2014/main" id="{2743F9C3-1684-24F4-7B88-539DEFA09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550" y="1276173"/>
            <a:ext cx="3866246" cy="2014804"/>
          </a:xfrm>
          <a:prstGeom prst="rect">
            <a:avLst/>
          </a:prstGeom>
        </p:spPr>
      </p:pic>
      <p:pic>
        <p:nvPicPr>
          <p:cNvPr id="18" name="Imagine 17" descr="O imagine care conține ceață&#10;&#10;Descriere generată automat">
            <a:extLst>
              <a:ext uri="{FF2B5EF4-FFF2-40B4-BE49-F238E27FC236}">
                <a16:creationId xmlns:a16="http://schemas.microsoft.com/office/drawing/2014/main" id="{59D387A1-5A7D-D26D-722E-4EEE8C6FB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83" y="3567023"/>
            <a:ext cx="3866246" cy="215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6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zie">
  <a:themeElements>
    <a:clrScheme name="Ardezi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zi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zi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TM04033929[[fn=Ardezie]]</Template>
  <TotalTime>179</TotalTime>
  <Words>638</Words>
  <Application>Microsoft Office PowerPoint</Application>
  <PresentationFormat>Ecran lat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4" baseType="lpstr">
      <vt:lpstr>Arial</vt:lpstr>
      <vt:lpstr>Calisto MT</vt:lpstr>
      <vt:lpstr>Wingdings 2</vt:lpstr>
      <vt:lpstr>Ardezie</vt:lpstr>
      <vt:lpstr>Detectarea Problemelor Dentare</vt:lpstr>
      <vt:lpstr>Cum poate contribui Inteligenta Artificiala in segmentul medical?</vt:lpstr>
      <vt:lpstr>Cum poate contribui Inteligenta Artificiala in detectarea problemelor dentare? </vt:lpstr>
      <vt:lpstr>Cum functioneaza aplicatia</vt:lpstr>
      <vt:lpstr>Functionalitatile aplicatiei</vt:lpstr>
      <vt:lpstr>Implementare</vt:lpstr>
      <vt:lpstr>Prezentare PowerPoint</vt:lpstr>
      <vt:lpstr>Rezultate</vt:lpstr>
      <vt:lpstr>Prezentare PowerPoint</vt:lpstr>
      <vt:lpstr>Va multumim!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Teeth Problems Detection</dc:title>
  <dc:creator>DIANA-EMILIA HOTCA</dc:creator>
  <cp:lastModifiedBy>DIANA-EMILIA HOTCA</cp:lastModifiedBy>
  <cp:revision>32</cp:revision>
  <dcterms:created xsi:type="dcterms:W3CDTF">2023-01-10T16:32:32Z</dcterms:created>
  <dcterms:modified xsi:type="dcterms:W3CDTF">2023-01-10T19:32:07Z</dcterms:modified>
</cp:coreProperties>
</file>